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10058400" cx="7772400"/>
  <p:notesSz cx="6858000" cy="9144000"/>
  <p:embeddedFontLst>
    <p:embeddedFont>
      <p:font typeface="Inter SemiBold"/>
      <p:regular r:id="rId11"/>
      <p:bold r:id="rId12"/>
      <p:italic r:id="rId13"/>
      <p:boldItalic r:id="rId14"/>
    </p:embeddedFont>
    <p:embeddedFont>
      <p:font typeface="Halant"/>
      <p:regular r:id="rId15"/>
      <p:bold r:id="rId16"/>
    </p:embeddedFont>
    <p:embeddedFont>
      <p:font typeface="Inter"/>
      <p:regular r:id="rId17"/>
      <p:bold r:id="rId18"/>
      <p:italic r:id="rId19"/>
      <p:boldItalic r:id="rId20"/>
    </p:embeddedFont>
    <p:embeddedFont>
      <p:font typeface="Plus Jakarta Sans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F13918F-FA4A-4AD2-B2AC-02DEC8517AE7}">
  <a:tblStyle styleId="{5F13918F-FA4A-4AD2-B2AC-02DEC8517AE7}"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font" Target="fonts/InterSemiBold-regular.fntdata"/><Relationship Id="rId22" Type="http://schemas.openxmlformats.org/officeDocument/2006/relationships/font" Target="fonts/PlusJakartaSansMedium-bold.fntdata"/><Relationship Id="rId10" Type="http://schemas.openxmlformats.org/officeDocument/2006/relationships/slide" Target="slides/slide4.xml"/><Relationship Id="rId21" Type="http://schemas.openxmlformats.org/officeDocument/2006/relationships/font" Target="fonts/PlusJakartaSansMedium-regular.fntdata"/><Relationship Id="rId13" Type="http://schemas.openxmlformats.org/officeDocument/2006/relationships/font" Target="fonts/InterSemiBold-italic.fntdata"/><Relationship Id="rId24" Type="http://schemas.openxmlformats.org/officeDocument/2006/relationships/font" Target="fonts/PlusJakartaSansMedium-boldItalic.fntdata"/><Relationship Id="rId12" Type="http://schemas.openxmlformats.org/officeDocument/2006/relationships/font" Target="fonts/InterSemiBold-bold.fntdata"/><Relationship Id="rId23" Type="http://schemas.openxmlformats.org/officeDocument/2006/relationships/font" Target="fonts/PlusJakartaSans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font" Target="fonts/InterSemiBold-boldItalic.fntdata"/><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notesMaster" Target="notesMasters/notesMaster1.xml"/><Relationship Id="rId18"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9fb7fdcb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9fb7fdcb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339fb7fdcb7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339fb7fdcb7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39fb7fdcb7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39fb7fdcb7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39fb7fdcb7_0_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39fb7fdcb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Historical Empathy</a:t>
            </a:r>
            <a:endParaRPr sz="1300">
              <a:latin typeface="Inter"/>
              <a:ea typeface="Inter"/>
              <a:cs typeface="Inter"/>
              <a:sym typeface="Inter"/>
            </a:endParaRPr>
          </a:p>
        </p:txBody>
      </p:sp>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Stolen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7" name="Google Shape;57;p13"/>
          <p:cNvGraphicFramePr/>
          <p:nvPr/>
        </p:nvGraphicFramePr>
        <p:xfrm>
          <a:off x="469041" y="1095235"/>
          <a:ext cx="3000000" cy="3000000"/>
        </p:xfrm>
        <a:graphic>
          <a:graphicData uri="http://schemas.openxmlformats.org/drawingml/2006/table">
            <a:tbl>
              <a:tblPr>
                <a:noFill/>
                <a:tableStyleId>{5F13918F-FA4A-4AD2-B2AC-02DEC8517AE7}</a:tableStyleId>
              </a:tblPr>
              <a:tblGrid>
                <a:gridCol w="5022625"/>
                <a:gridCol w="1811675"/>
              </a:tblGrid>
              <a:tr h="29975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Fiona Davis, </a:t>
                      </a:r>
                      <a:r>
                        <a:rPr i="1" lang="en" sz="1200">
                          <a:solidFill>
                            <a:schemeClr val="dk1"/>
                          </a:solidFill>
                          <a:latin typeface="Halant"/>
                          <a:ea typeface="Halant"/>
                          <a:cs typeface="Halant"/>
                          <a:sym typeface="Halant"/>
                        </a:rPr>
                        <a:t>The Stolen Queen,</a:t>
                      </a:r>
                      <a:r>
                        <a:rPr lang="en" sz="1200">
                          <a:solidFill>
                            <a:schemeClr val="dk1"/>
                          </a:solidFill>
                          <a:latin typeface="Halant"/>
                          <a:ea typeface="Halant"/>
                          <a:cs typeface="Halant"/>
                          <a:sym typeface="Halant"/>
                        </a:rPr>
                        <a:t> 2025.</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i="1" sz="1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Historical fiction, like </a:t>
                      </a:r>
                      <a:r>
                        <a:rPr i="1" lang="en" sz="1000">
                          <a:solidFill>
                            <a:schemeClr val="dk1"/>
                          </a:solidFill>
                          <a:latin typeface="Inter"/>
                          <a:ea typeface="Inter"/>
                          <a:cs typeface="Inter"/>
                          <a:sym typeface="Inter"/>
                        </a:rPr>
                        <a:t>The Stolen Queen </a:t>
                      </a:r>
                      <a:r>
                        <a:rPr lang="en" sz="1000">
                          <a:solidFill>
                            <a:schemeClr val="dk1"/>
                          </a:solidFill>
                          <a:latin typeface="Inter"/>
                          <a:ea typeface="Inter"/>
                          <a:cs typeface="Inter"/>
                          <a:sym typeface="Inter"/>
                        </a:rPr>
                        <a:t>by Fiona Davis, can be a great way to learn about people and events from the past. Authors of historical fiction use real settings, characters, and events blended with creative storytelling to bring history to life. However, it’s important to remember that some details might be changed or added for dramatic effect. It is important to compare the narrative with primary and secondary sources to get an accurate view of the past.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In this excerpt, Charlotte (associate curator at the Metropolitan Museum of Art- Met) confronts Mona (a </a:t>
                      </a:r>
                      <a:r>
                        <a:rPr lang="en" sz="1000">
                          <a:latin typeface="Inter"/>
                          <a:ea typeface="Inter"/>
                          <a:cs typeface="Inter"/>
                          <a:sym typeface="Inter"/>
                        </a:rPr>
                        <a:t>museum</a:t>
                      </a:r>
                      <a:r>
                        <a:rPr lang="en" sz="1000">
                          <a:latin typeface="Inter"/>
                          <a:ea typeface="Inter"/>
                          <a:cs typeface="Inter"/>
                          <a:sym typeface="Inter"/>
                        </a:rPr>
                        <a:t> teaching staff trainee) about stealing her </a:t>
                      </a:r>
                      <a:r>
                        <a:rPr lang="en" sz="1000">
                          <a:latin typeface="Inter"/>
                          <a:ea typeface="Inter"/>
                          <a:cs typeface="Inter"/>
                          <a:sym typeface="Inter"/>
                        </a:rPr>
                        <a:t>research</a:t>
                      </a:r>
                      <a:r>
                        <a:rPr lang="en" sz="1000">
                          <a:latin typeface="Inter"/>
                          <a:ea typeface="Inter"/>
                          <a:cs typeface="Inter"/>
                          <a:sym typeface="Inter"/>
                        </a:rPr>
                        <a:t> file and being involved in the theft of an Egyptian artifact, the Cerulean Queen. The </a:t>
                      </a:r>
                      <a:r>
                        <a:rPr lang="en" sz="1000">
                          <a:latin typeface="Inter"/>
                          <a:ea typeface="Inter"/>
                          <a:cs typeface="Inter"/>
                          <a:sym typeface="Inter"/>
                        </a:rPr>
                        <a:t>conversation</a:t>
                      </a:r>
                      <a:r>
                        <a:rPr lang="en" sz="1000">
                          <a:latin typeface="Inter"/>
                          <a:ea typeface="Inter"/>
                          <a:cs typeface="Inter"/>
                          <a:sym typeface="Inter"/>
                        </a:rPr>
                        <a:t> also reveals that Mona is part of Ma’at, a group advocating for the return of Egyptian antiquities.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“What’s going on?” Mona stood perfectly straight in her Chanel tweed suit, her words echoing in the spacious gallery.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Back in Cairo, once Annie had explained to Charlotte that the woman standing next to Heba in the photograph was one of the Met’s docent trainees, Charlotte realized that she </a:t>
                      </a:r>
                      <a:r>
                        <a:rPr i="1" lang="en" sz="1200">
                          <a:solidFill>
                            <a:schemeClr val="dk1"/>
                          </a:solidFill>
                          <a:latin typeface="Inter"/>
                          <a:ea typeface="Inter"/>
                          <a:cs typeface="Inter"/>
                          <a:sym typeface="Inter"/>
                        </a:rPr>
                        <a:t>had</a:t>
                      </a:r>
                      <a:r>
                        <a:rPr lang="en" sz="1200">
                          <a:solidFill>
                            <a:schemeClr val="dk1"/>
                          </a:solidFill>
                          <a:latin typeface="Inter"/>
                          <a:ea typeface="Inter"/>
                          <a:cs typeface="Inter"/>
                          <a:sym typeface="Inter"/>
                        </a:rPr>
                        <a:t> seen her, albeit briefly, standing near her and Frederick during an error-filled history of the Cerulean Queen in the Egyptian Art collection, the same statue this woman later arranged to have stolen during the Met Gala. And now they were face-to-face. Everything depended on this single conversation.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I’m Charlotte Cross, as you know.”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“I’m sorry, how would I know you?” Mona’s expression was one of polite interest.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 arranged to steal my research folder.” Mona opened her mouth to deny it, but Charlotte cut her off. “I don’t know why. I don’t care. I just want it back.”</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assure you that I have no idea what you’re talking about. If you don’t mind, I’ll head back to my lecture now.” She turned to go.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“I’d stick around if I were you. We know you were behind the theft of the Cerulean Queen.”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turned her back. A small muscle twitched at the corner of her mouth. “I heard about the theft. A terrible loss,” she said…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care about my file, nothing else.”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“Your file. Even if I did have it, why would I give it back to you?”</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Cairo, what did Annie and Charlotte realize about Mona?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is Mona’s initial reaction when Charlotte accuses her of stealing the </a:t>
                      </a:r>
                      <a:r>
                        <a:rPr lang="en" sz="1200">
                          <a:solidFill>
                            <a:schemeClr val="dk1"/>
                          </a:solidFill>
                          <a:latin typeface="Inter"/>
                          <a:ea typeface="Inter"/>
                          <a:cs typeface="Inter"/>
                          <a:sym typeface="Inter"/>
                        </a:rPr>
                        <a:t>research</a:t>
                      </a:r>
                      <a:r>
                        <a:rPr lang="en" sz="1200">
                          <a:solidFill>
                            <a:schemeClr val="dk1"/>
                          </a:solidFill>
                          <a:latin typeface="Inter"/>
                          <a:ea typeface="Inter"/>
                          <a:cs typeface="Inter"/>
                          <a:sym typeface="Inter"/>
                        </a:rPr>
                        <a:t> file?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1" name="Shape 61"/>
        <p:cNvGrpSpPr/>
        <p:nvPr/>
      </p:nvGrpSpPr>
      <p:grpSpPr>
        <a:xfrm>
          <a:off x="0" y="0"/>
          <a:ext cx="0" cy="0"/>
          <a:chOff x="0" y="0"/>
          <a:chExt cx="0" cy="0"/>
        </a:xfrm>
      </p:grpSpPr>
      <p:sp>
        <p:nvSpPr>
          <p:cNvPr id="62" name="Google Shape;62;p14"/>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63" name="Google Shape;63;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Stolen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4" name="Google Shape;64;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5" name="Google Shape;65;p14"/>
          <p:cNvGraphicFramePr/>
          <p:nvPr/>
        </p:nvGraphicFramePr>
        <p:xfrm>
          <a:off x="341266" y="1095235"/>
          <a:ext cx="3000000" cy="3000000"/>
        </p:xfrm>
        <a:graphic>
          <a:graphicData uri="http://schemas.openxmlformats.org/drawingml/2006/table">
            <a:tbl>
              <a:tblPr>
                <a:noFill/>
                <a:tableStyleId>{5F13918F-FA4A-4AD2-B2AC-02DEC8517AE7}</a:tableStyleId>
              </a:tblPr>
              <a:tblGrid>
                <a:gridCol w="1652425"/>
                <a:gridCol w="1211775"/>
                <a:gridCol w="2118625"/>
                <a:gridCol w="2118625"/>
              </a:tblGrid>
              <a:tr h="35005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“Because otherwise I will tell Mr. Lavigne that you were behind the theft of the Cerulean Queen. Look, as far as I’m concerned, it should be on Egyptian soil, I don’t care if the Met never gets it back,” she lied. “What I </a:t>
                      </a:r>
                      <a:r>
                        <a:rPr i="1" lang="en" sz="1200">
                          <a:solidFill>
                            <a:schemeClr val="dk1"/>
                          </a:solidFill>
                          <a:latin typeface="Inter"/>
                          <a:ea typeface="Inter"/>
                          <a:cs typeface="Inter"/>
                          <a:sym typeface="Inter"/>
                        </a:rPr>
                        <a:t>do </a:t>
                      </a:r>
                      <a:r>
                        <a:rPr lang="en" sz="1200">
                          <a:solidFill>
                            <a:schemeClr val="dk1"/>
                          </a:solidFill>
                          <a:latin typeface="Inter"/>
                          <a:ea typeface="Inter"/>
                          <a:cs typeface="Inter"/>
                          <a:sym typeface="Inter"/>
                        </a:rPr>
                        <a:t>care about is my career, and that file, as you know, is vitally important.”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looked around the courtyard, as if assessing whether it was safe to speak. “It looks like we each have something to hold over the other. How do I know if I give you back the file that you’ll keep your mouth shut?”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 don’t. You’ll have to trust 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direct approach wasn’t working, so Charlotte would try different tack. “In any event, Ma’at appears to be shaking up the stodgy art world. I’m curious, what exactly is Ma’at up to? It’s not as if they can place a stolen work in an Egyptian museum without international outcry. Why bother?”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“Why bother? How would you feel if your beloved Constitution was on display in the Soviet Union? You’d want it back, right?”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She had a point. “I suppose so.”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Charlotte’s concession appeared to embolden Mona. “Ma’at is named for the Egyptian goddess of truth and justice. Our country has either given away or sold off some of its most important treasures, and Ma’at is fighting for the repatriation of Egyptian art and antiquities from those who plundered our past.” The more she spoke, the more animated she became, clearly thrilled to toss off the docent-trainee guise. “We see no difference between objects that were smuggled out and those that were looted with the full approval of the government. They all belong to the people. They should be in the Egyptian homeland, not flaunted in the trophy cases of museums like the Met.”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If Mona had her way, the only way to view the Benin bronzes or an Egyptian stela would be to go to the countries themselves. What a shame that would be for scholars and educators, or for children who would lose the chance to see actual antiquities from around the world up close. For Mona, there were no shades of gray whatsoever. Yet after Charlotte’s conversations with Annie while they were in Egypt, she’d come to understand that there were no easy answers to the question of repatriation.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is implied when Mona asks how Charlotte would feel about the Constitution being displayed in the Soviet Union?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Why are there “no easy answers” about artifact repatriation?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sp>
        <p:nvSpPr>
          <p:cNvPr id="70" name="Google Shape;70;p1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Historical Empathy</a:t>
            </a:r>
            <a:endParaRPr sz="1300">
              <a:latin typeface="Inter"/>
              <a:ea typeface="Inter"/>
              <a:cs typeface="Inter"/>
              <a:sym typeface="Inter"/>
            </a:endParaRPr>
          </a:p>
        </p:txBody>
      </p:sp>
      <p:sp>
        <p:nvSpPr>
          <p:cNvPr id="71" name="Google Shape;71;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Stolen Queen (Exemplar)</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2" name="Google Shape;72;p1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73" name="Google Shape;73;p15"/>
          <p:cNvGraphicFramePr/>
          <p:nvPr/>
        </p:nvGraphicFramePr>
        <p:xfrm>
          <a:off x="469041" y="1095235"/>
          <a:ext cx="3000000" cy="3000000"/>
        </p:xfrm>
        <a:graphic>
          <a:graphicData uri="http://schemas.openxmlformats.org/drawingml/2006/table">
            <a:tbl>
              <a:tblPr>
                <a:noFill/>
                <a:tableStyleId>{5F13918F-FA4A-4AD2-B2AC-02DEC8517AE7}</a:tableStyleId>
              </a:tblPr>
              <a:tblGrid>
                <a:gridCol w="5022625"/>
                <a:gridCol w="1811675"/>
              </a:tblGrid>
              <a:tr h="29975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Fiona Davis, </a:t>
                      </a:r>
                      <a:r>
                        <a:rPr i="1" lang="en" sz="1200">
                          <a:solidFill>
                            <a:schemeClr val="dk1"/>
                          </a:solidFill>
                          <a:latin typeface="Halant"/>
                          <a:ea typeface="Halant"/>
                          <a:cs typeface="Halant"/>
                          <a:sym typeface="Halant"/>
                        </a:rPr>
                        <a:t>The Stolen Queen,</a:t>
                      </a:r>
                      <a:r>
                        <a:rPr lang="en" sz="1200">
                          <a:solidFill>
                            <a:schemeClr val="dk1"/>
                          </a:solidFill>
                          <a:latin typeface="Halant"/>
                          <a:ea typeface="Halant"/>
                          <a:cs typeface="Halant"/>
                          <a:sym typeface="Halant"/>
                        </a:rPr>
                        <a:t> 2025.</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i="1" sz="1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Historical fiction, like </a:t>
                      </a:r>
                      <a:r>
                        <a:rPr i="1" lang="en" sz="1000">
                          <a:solidFill>
                            <a:schemeClr val="dk1"/>
                          </a:solidFill>
                          <a:latin typeface="Inter"/>
                          <a:ea typeface="Inter"/>
                          <a:cs typeface="Inter"/>
                          <a:sym typeface="Inter"/>
                        </a:rPr>
                        <a:t>The Stolen Queen </a:t>
                      </a:r>
                      <a:r>
                        <a:rPr lang="en" sz="1000">
                          <a:solidFill>
                            <a:schemeClr val="dk1"/>
                          </a:solidFill>
                          <a:latin typeface="Inter"/>
                          <a:ea typeface="Inter"/>
                          <a:cs typeface="Inter"/>
                          <a:sym typeface="Inter"/>
                        </a:rPr>
                        <a:t>by Fiona Davis, can be a great way to learn about people and events from the past. Authors of historical fiction use real settings, characters, and events blended with creative storytelling to bring history to life. However, it’s important to remember that some details might be changed or added for dramatic effect. It is important to compare the narrative with primary and secondary sources to get an accurate view of the past.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Note: In this excerpt, Charlotte (associate curator at the Metropolitan Museum of Art- Met) confronts Mona (a museum teaching staff trainee) about stealing her research file and being involved in the theft of an Egyptian artifact, the Cerulean Queen. The conversation also reveals that Mona is part of Ma’at, a group advocating for the return of Egyptian antiquities.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“What’s going on?” Mona stood perfectly straight in her Chanel tweed suit, her words echoing in the spacious gallery.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Back in Cairo, once Annie had explained to Charlotte that the woman standing next to Heba in the photograph was one of the Met’s docent trainees, Charlotte realized that she </a:t>
                      </a:r>
                      <a:r>
                        <a:rPr i="1" lang="en" sz="1200">
                          <a:solidFill>
                            <a:schemeClr val="dk1"/>
                          </a:solidFill>
                          <a:latin typeface="Inter"/>
                          <a:ea typeface="Inter"/>
                          <a:cs typeface="Inter"/>
                          <a:sym typeface="Inter"/>
                        </a:rPr>
                        <a:t>had</a:t>
                      </a:r>
                      <a:r>
                        <a:rPr lang="en" sz="1200">
                          <a:solidFill>
                            <a:schemeClr val="dk1"/>
                          </a:solidFill>
                          <a:latin typeface="Inter"/>
                          <a:ea typeface="Inter"/>
                          <a:cs typeface="Inter"/>
                          <a:sym typeface="Inter"/>
                        </a:rPr>
                        <a:t> seen her, albeit briefly, standing near her and Frederick during an error-filled history of the Cerulean Queen in the Egyptian Art collection, the same statue this woman later arranged to have stolen during the Met Gala. And now they were face-to-face. Everything depended on this single conversation.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I’m Charlotte Cross, as you know.”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“I’m sorry, how would I know you?” Mona’s expression was one of polite interest.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 arranged to steal my research folder.” Mona opened her mouth to deny it, but Charlotte cut her off. “I don’t know why. I don’t care. I just want it back.”</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assure you that I have no idea what you’re talking about. If you don’t mind, I’ll head back to my lecture now.” She turned to go.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“I’d stick around if I were you. We know you were behind the theft of the Cerulean Queen.”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turned her back. A small muscle twitched at the corner of her mouth. “I heard about the theft. A terrible loss,” she said…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care about my file, nothing else.”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“Your file. Even if I did have it, why would I give it back to you?”</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Cairo, what did Annie and Charlotte realize about Mona?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Annie and Charlotte realized that Mona was more than just a docent trainee at the Met. They connected her to the theft of the Cerulean Queen</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is Mona’s initial reaction when Charlotte accuses her of stealing the research file?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Mona initially denies the accusation and acts as though she has no idea what Charlotte is talking about.</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 name="Shape 77"/>
        <p:cNvGrpSpPr/>
        <p:nvPr/>
      </p:nvGrpSpPr>
      <p:grpSpPr>
        <a:xfrm>
          <a:off x="0" y="0"/>
          <a:ext cx="0" cy="0"/>
          <a:chOff x="0" y="0"/>
          <a:chExt cx="0" cy="0"/>
        </a:xfrm>
      </p:grpSpPr>
      <p:sp>
        <p:nvSpPr>
          <p:cNvPr id="78" name="Google Shape;78;p1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79" name="Google Shape;79;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Stolen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0" name="Google Shape;80;p1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81" name="Google Shape;81;p16"/>
          <p:cNvGraphicFramePr/>
          <p:nvPr/>
        </p:nvGraphicFramePr>
        <p:xfrm>
          <a:off x="341266" y="1095235"/>
          <a:ext cx="3000000" cy="3000000"/>
        </p:xfrm>
        <a:graphic>
          <a:graphicData uri="http://schemas.openxmlformats.org/drawingml/2006/table">
            <a:tbl>
              <a:tblPr>
                <a:noFill/>
                <a:tableStyleId>{5F13918F-FA4A-4AD2-B2AC-02DEC8517AE7}</a:tableStyleId>
              </a:tblPr>
              <a:tblGrid>
                <a:gridCol w="1652425"/>
                <a:gridCol w="1211775"/>
                <a:gridCol w="2118625"/>
                <a:gridCol w="2118625"/>
              </a:tblGrid>
              <a:tr h="35005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“Because otherwise I will tell Mr. Lavigne that you were behind the theft of the Cerulean Queen. Look, as far as I’m concerned, it should be on Egyptian soil, I don’t care if the Met never gets it back,” she lied. “What I </a:t>
                      </a:r>
                      <a:r>
                        <a:rPr i="1" lang="en" sz="1200">
                          <a:solidFill>
                            <a:schemeClr val="dk1"/>
                          </a:solidFill>
                          <a:latin typeface="Inter"/>
                          <a:ea typeface="Inter"/>
                          <a:cs typeface="Inter"/>
                          <a:sym typeface="Inter"/>
                        </a:rPr>
                        <a:t>do </a:t>
                      </a:r>
                      <a:r>
                        <a:rPr lang="en" sz="1200">
                          <a:solidFill>
                            <a:schemeClr val="dk1"/>
                          </a:solidFill>
                          <a:latin typeface="Inter"/>
                          <a:ea typeface="Inter"/>
                          <a:cs typeface="Inter"/>
                          <a:sym typeface="Inter"/>
                        </a:rPr>
                        <a:t>care about is my career, and that file, as you know, is vitally important.”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looked around the courtyard, as if assessing whether it was safe to speak. “It looks like we each have something to hold over the other. How do I know if I give you back the file that you’ll keep your mouth shut?”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 don’t. You’ll have to trust 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direct approach wasn’t working, so Charlotte would try different tack. “In any event, Ma’at appears to be shaking up the stodgy art world. I’m curious, what exactly is Ma’at up to? It’s not as if they can place a stolen work in an Egyptian museum without international outcry. Why bother?”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“Why bother? How would you feel if your beloved Constitution was on display in the Soviet Union? You’d want it back, right?”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She had a point. “I suppose so.”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Charlotte’s concession appeared to embolden Mona. “Ma’at is named for the Egyptian goddess of truth and justice. Our country has either given away or sold off some of its most important treasures, and Ma’at is fighting for the repatriation of Egyptian art and antiquities from those who plundered our past.” The more she spoke, the more animated she became, clearly thrilled to toss off the docent-trainee guise. “We see no difference between objects that were smuggled out and those that were looted with the full approval of the government. They all belong to the people. They should be in the Egyptian homeland, not flaunted in the trophy cases of museums like the Met.”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If Mona had her way, the only way to view the Benin bronzes or an Egyptian stela would be to go to the countries themselves. What a shame that would be for scholars and educators, or for children who would lose the chance to see actual antiquities from around the world up close. For Mona, there were no shades of gray whatsoever. Yet after Charlotte’s conversations with Annie while they were in Egypt, she’d come to understand that there were no easy answers to the question of repatriation.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is implied when Mona asks how Charlotte would feel about the Constitution being displayed in the Soviet Union?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Mona is implying that Egyptian artifacts belong in Egypt, just as Americans would feel their national treasures should remain in the U.S.</a:t>
                      </a:r>
                      <a:endParaRPr b="1" sz="13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a:t>
                      </a:r>
                      <a:r>
                        <a:rPr lang="en" sz="1200">
                          <a:solidFill>
                            <a:schemeClr val="dk1"/>
                          </a:solidFill>
                          <a:latin typeface="Inter"/>
                          <a:ea typeface="Inter"/>
                          <a:cs typeface="Inter"/>
                          <a:sym typeface="Inter"/>
                        </a:rPr>
                        <a:t> Why are there “no easy answers” about artifact repatriation?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rgbClr val="E95C3D"/>
                          </a:solidFill>
                          <a:latin typeface="Inter"/>
                          <a:ea typeface="Inter"/>
                          <a:cs typeface="Inter"/>
                          <a:sym typeface="Inter"/>
                        </a:rPr>
                        <a:t>On one hand, artifacts hold deep cultural and historical significance for their countries of origin, and many were taken under unethical circumstances. On the other hand, museums provide global access to these artifacts, allowing scholars, students, and the general public to learn from them.</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